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1" r:id="rId9"/>
    <p:sldId id="263" r:id="rId10"/>
    <p:sldId id="267" r:id="rId11"/>
    <p:sldId id="265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76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55"/>
    <p:restoredTop sz="94668"/>
  </p:normalViewPr>
  <p:slideViewPr>
    <p:cSldViewPr snapToGrid="0" snapToObjects="1">
      <p:cViewPr varScale="1">
        <p:scale>
          <a:sx n="153" d="100"/>
          <a:sy n="153" d="100"/>
        </p:scale>
        <p:origin x="1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FC865-7885-F748-AEF0-6654F988E461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E7EB4-2E4C-C74E-BD3F-60BDA5041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39F8-14E7-8645-9106-489029B82CBB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97BB-4329-CE42-8E1F-91B75F40B1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39F8-14E7-8645-9106-489029B82CBB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97BB-4329-CE42-8E1F-91B75F40B1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39F8-14E7-8645-9106-489029B82CBB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97BB-4329-CE42-8E1F-91B75F40B1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39F8-14E7-8645-9106-489029B82CBB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97BB-4329-CE42-8E1F-91B75F40B1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39F8-14E7-8645-9106-489029B82CBB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97BB-4329-CE42-8E1F-91B75F40B1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39F8-14E7-8645-9106-489029B82CBB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97BB-4329-CE42-8E1F-91B75F40B1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39F8-14E7-8645-9106-489029B82CBB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97BB-4329-CE42-8E1F-91B75F40B1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39F8-14E7-8645-9106-489029B82CBB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97BB-4329-CE42-8E1F-91B75F40B1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39F8-14E7-8645-9106-489029B82CBB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97BB-4329-CE42-8E1F-91B75F40B1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39F8-14E7-8645-9106-489029B82CBB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97BB-4329-CE42-8E1F-91B75F40B1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39F8-14E7-8645-9106-489029B82CBB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97BB-4329-CE42-8E1F-91B75F40B1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139F8-14E7-8645-9106-489029B82CBB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897BB-4329-CE42-8E1F-91B75F40B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9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81" y="1253447"/>
            <a:ext cx="8358220" cy="52736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0"/>
            <a:ext cx="921592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Human Genome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23 chromosomes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3 billion bases</a:t>
            </a:r>
          </a:p>
        </p:txBody>
      </p:sp>
    </p:spTree>
    <p:extLst>
      <p:ext uri="{BB962C8B-B14F-4D97-AF65-F5344CB8AC3E}">
        <p14:creationId xmlns:p14="http://schemas.microsoft.com/office/powerpoint/2010/main" val="210934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921592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Resequencing the Human </a:t>
            </a:r>
            <a:r>
              <a:rPr lang="en-US" b="1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Genome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pc="300" dirty="0" err="1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sam</a:t>
            </a:r>
            <a:r>
              <a:rPr lang="en-US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/.bam/.cram format</a:t>
            </a:r>
            <a:endParaRPr lang="en-US" spc="3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112160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1600" b="1" u="sng" dirty="0" err="1" smtClean="0">
                <a:latin typeface="Consolas" charset="0"/>
                <a:ea typeface="Consolas" charset="0"/>
                <a:cs typeface="Consolas" charset="0"/>
              </a:rPr>
              <a:t>sam</a:t>
            </a:r>
            <a:r>
              <a:rPr lang="en-US" sz="1600" b="1" u="sng" dirty="0" smtClean="0">
                <a:latin typeface="Consolas" charset="0"/>
                <a:ea typeface="Consolas" charset="0"/>
                <a:cs typeface="Consolas" charset="0"/>
              </a:rPr>
              <a:t> format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K00272:41:H7GMHBBXX:6:2112:0:292401504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chr1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10005	0	70M5S	=	10039	-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36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CCTAACCCTAGCCCTAGCCCTAACCCAAACCCTAGCCCTAGCCCTAACCCAAACCCTAGCCCTAGCCCTAGCCCT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JJJJJJJJJJJJJJJJJJJJJJFJJJAFFJJJJJJJJJJJJJJJJFFJJFFFJJJJJJJJJJJJJJJJJFFFFAA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MD:Z:10A5A9T7A5A9T7A5A5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PG:Z:MarkDuplicates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RG:Z:Colo829-LG-Insert-867_S9_L006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NM:i:8	AS:i:30	XS:i:36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46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921592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Resequencing the Human </a:t>
            </a:r>
            <a:r>
              <a:rPr lang="en-US" b="1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Genome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pc="300" dirty="0" err="1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sam</a:t>
            </a:r>
            <a:r>
              <a:rPr lang="en-US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/.bam/.cram format</a:t>
            </a:r>
            <a:endParaRPr lang="en-US" spc="3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67"/>
          <a:stretch/>
        </p:blipFill>
        <p:spPr>
          <a:xfrm>
            <a:off x="1717559" y="1571107"/>
            <a:ext cx="5771827" cy="32835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" y="6673334"/>
            <a:ext cx="914400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lang="en-US" sz="12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rom Birney and coworkers </a:t>
            </a:r>
            <a:r>
              <a:rPr lang="en-US" sz="1200" b="1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Genome Research</a:t>
            </a:r>
            <a:r>
              <a:rPr lang="en-US" sz="12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i="1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2011</a:t>
            </a:r>
            <a:r>
              <a:rPr lang="en-US" sz="12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doi</a:t>
            </a:r>
            <a:r>
              <a:rPr lang="en-US" sz="12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nb-NO" sz="1200" dirty="0">
                <a:latin typeface="Consolas" charset="0"/>
                <a:ea typeface="Consolas" charset="0"/>
                <a:cs typeface="Consolas" charset="0"/>
              </a:rPr>
              <a:t>10.1101/gr.114819.110</a:t>
            </a:r>
            <a:endParaRPr lang="en-US" sz="12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29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92159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Thanks for your attention!</a:t>
            </a:r>
            <a:endParaRPr lang="en-US" spc="3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361542"/>
            <a:ext cx="9144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onsolas" charset="0"/>
                <a:ea typeface="Consolas" charset="0"/>
                <a:cs typeface="Consolas" charset="0"/>
              </a:rPr>
              <a:t>Other topics related to DNA sequencing:</a:t>
            </a:r>
          </a:p>
          <a:p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[1] machine learning techniques in raw image analysis</a:t>
            </a:r>
          </a:p>
          <a:p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[2] data structures for efficient sequence alignment</a:t>
            </a:r>
          </a:p>
          <a:p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[3] genome-wide visualization</a:t>
            </a:r>
          </a:p>
          <a:p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b="1" dirty="0" smtClean="0">
                <a:latin typeface="Consolas" charset="0"/>
                <a:ea typeface="Consolas" charset="0"/>
                <a:cs typeface="Consolas" charset="0"/>
              </a:rPr>
              <a:t>Other resources: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sz="1600" b="1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[1] PLOS computational biology</a:t>
            </a:r>
          </a:p>
          <a:p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[2] Rosalind (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rosalind.info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/about/)</a:t>
            </a:r>
          </a:p>
          <a:p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[3]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biostars.org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seqanswers.com</a:t>
            </a:r>
            <a:endParaRPr lang="en-US" sz="16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[4] Broad Institute (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broadinstitute.org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endParaRPr lang="en-US" sz="1600" b="1" dirty="0">
              <a:solidFill>
                <a:schemeClr val="accent6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4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9215920" cy="69249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pc="300" dirty="0" smtClean="0">
                <a:latin typeface="Consolas" charset="0"/>
                <a:ea typeface="Consolas" charset="0"/>
                <a:cs typeface="Consolas" charset="0"/>
              </a:rPr>
              <a:t>TTTTGCAAAAATTGCAAAAGAATAGGGATTTCCCCAAATAGTTTTGCTAGGCCTCAGAAAAAGCCTCCACACCCTTACTACTTGAGAGAAAGGGTGGAGGCAGAGGCGGCCTCGGCCTCTTATATATTATAAAAAAAAAGGCCACAGGGAGGAGCTGCTTACCCATGGAATGCAGCCAAACCATGACCTCAGGAAGGAAAGTGCATGACTCACAGGGGAATGCAGCCAAACCATGACCTCAGGAAGGAAAGTGCATGACTCACAGGGAGGAGCTGCTTACCCATGGAATGCAGCCAAACCATGACCTCAGGAAGGAAAGTGCATGACAGACATGTTTTGCGAGCCTAGGAATCTTGGCCTTGTCCCCAGTTAAACTGGACAAAGGCCATGGTTCTGCGCCAGCTGTCACGACAAGCTTCAGTGAAAGTTGGTAAAACCTGGACTGGAACAAAAAAAAGAGCTCAGAGGATTTTTATTTTTATTTTAGAGCTTTTGCTGGAATTTTGTAGAGGTGAAGACAGTGTAGACGGGAAAAACAAAAGTACCACTGCTTTACCTGCTGTAAAAGACTCTGTAAAAGACTCCTAGGTAAGTAATCCCTTTTTTTTTGTATTTCCAGGTTCATGGGTGCTGCTCTAGCACTTTTGGGGGACCTAGTTGCCAGTGTATCTGAGGCTGCTGCTGCCACAGGATTTTCAGTGGCTGAAATTGCTGCTGGGGAGGCTGCTGCTGCTATAGAAGTTCAAATTGCATCCCTTGCTACTGTAGAGGGCATAACAAGTACCTCAGAGGCTATAGCTGCTATAGGCCTAACTCCTCAAACATATGCTGTAATTGCTGGTGCTCCTGGGGCTATTGCTGGGTTTGCTGCTTTAATTCAAACTGTTAGTGGTATTAGTTCCTTAGCTCAAGTAGGGTATAAGTTCTTTGATGATTGGGATCACAAAGTTTCCACTGTAGGCCTCTATCAGCAATCAGGCATGGCTTTGGAATTGTTTAACCCAGATGAGTACTATGATATTCTGTTTCCTGGTGTAAATACTTTTGTTAATAATATTCAATACCTTGATCCTAGGCATTGGGGTCCTTCTTTGTTTGCTACTATTTCCCAGGCTTTGTGGCATGTTATTAGGGATGATATACCTTCTATAACCTCACAGGAATTGCAGAGAAGAACAGAAAGATTTTTTAGAGACTCCTTGGCTAGATTTTTGGAGGAAACTACCTGGACAATTGTAAATGCCCCTATAAACTTTTATAATTATATTCAACAATATTATTCTGATCTTTCCCCTATTAGGCCCTCAATGGTTAGACAAGTAGCTGAAAGGGAAGGTACCCGTGTACATTTTGGCCATACTTATAGTATAGATGATGCTGACAGTATAGAAGAAGTTACA</a:t>
            </a:r>
            <a:endParaRPr lang="en-US" spc="3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8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921592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Human Genome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23 chromosomes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3 billion bases</a:t>
            </a:r>
          </a:p>
        </p:txBody>
      </p:sp>
      <p:sp>
        <p:nvSpPr>
          <p:cNvPr id="3" name="Rectangle 2"/>
          <p:cNvSpPr/>
          <p:nvPr/>
        </p:nvSpPr>
        <p:spPr>
          <a:xfrm>
            <a:off x="-1" y="1526555"/>
            <a:ext cx="9144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ls -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lh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hg38.canonical.fa </a:t>
            </a:r>
          </a:p>
          <a:p>
            <a:r>
              <a:rPr lang="pt-BR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pt-BR" dirty="0" err="1"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lang="pt-BR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pt-BR" dirty="0" err="1"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lang="pt-BR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pt-BR" dirty="0" err="1"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lang="pt-BR" dirty="0">
                <a:latin typeface="Consolas" charset="0"/>
                <a:ea typeface="Consolas" charset="0"/>
                <a:cs typeface="Consolas" charset="0"/>
              </a:rPr>
              <a:t>--. 1 centos centos 3.0G </a:t>
            </a:r>
            <a:r>
              <a:rPr lang="pt-BR" dirty="0" err="1">
                <a:latin typeface="Consolas" charset="0"/>
                <a:ea typeface="Consolas" charset="0"/>
                <a:cs typeface="Consolas" charset="0"/>
              </a:rPr>
              <a:t>Oct</a:t>
            </a:r>
            <a:r>
              <a:rPr lang="pt-BR" dirty="0">
                <a:latin typeface="Consolas" charset="0"/>
                <a:ea typeface="Consolas" charset="0"/>
                <a:cs typeface="Consolas" charset="0"/>
              </a:rPr>
              <a:t> 21 17:47 hg38.canonical.fa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2" y="3117056"/>
            <a:ext cx="91440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head hg38.canonical.fa 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chr1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GATCACAGGTCTATCACCCTATTAACCACTCACGGGAGCTCTCCATGCAT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TTGGTATTTTCGTCTGGGGGGTATGCACGCGATAGCATTGCGAGACGCTG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GAGCCGGAGCACCCTATGTCGCAGTATCTGTCTTTGATTCCTGCCTCATC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CTATTATTTATCGCACCTACGTTCAATATTACAGGCGAACATACTTACTA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AAGTGTGTTAATTAATTAATGCTTGTAGGACATAATAATAACAATTGAAT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GTCTGCACAGCCACTTTCCACACAGACATCATAACAAAAAATTTCCACCA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AACCCCCCCTCCCCCGCTTCTGGCCACAGCACTTAAACACATCTCTGCCA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AACCCCAAAAACAAAGAACCCTAACACCAGCCTAACCAGATTTCAAATTT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TATCTTTTGGCGGTATGCACTTTTAACAGTCACCCCCCAACTAACACATT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94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921592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Resequencing the Human </a:t>
            </a:r>
            <a:r>
              <a:rPr lang="en-US" b="1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Genome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Illumina technology</a:t>
            </a:r>
            <a:endParaRPr lang="en-US" spc="3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275" y="346317"/>
            <a:ext cx="7886070" cy="59145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51" y="776823"/>
            <a:ext cx="7113616" cy="52978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39748" y="6673334"/>
            <a:ext cx="6104252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lang="en-US" sz="12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rom </a:t>
            </a:r>
            <a:r>
              <a:rPr lang="en-US" sz="1200" dirty="0" err="1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genome.gov</a:t>
            </a:r>
            <a:r>
              <a:rPr lang="en-US" sz="12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200" dirty="0" err="1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sequencingcosts</a:t>
            </a:r>
            <a:endParaRPr lang="en-US" sz="12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74592"/>
            <a:ext cx="3268575" cy="21834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0"/>
            <a:ext cx="921592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Resequencing the Human </a:t>
            </a:r>
            <a:r>
              <a:rPr lang="en-US" b="1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Genome</a:t>
            </a:r>
          </a:p>
          <a:p>
            <a:r>
              <a:rPr lang="en-US" spc="3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Illumina </a:t>
            </a:r>
            <a:r>
              <a:rPr lang="en-US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technology</a:t>
            </a:r>
            <a:endParaRPr lang="en-US" spc="3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40" y="1421477"/>
            <a:ext cx="5248659" cy="36340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2907" y="1523601"/>
            <a:ext cx="9444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latin typeface="Consolas" charset="0"/>
                <a:ea typeface="Consolas" charset="0"/>
                <a:cs typeface="Consolas" charset="0"/>
              </a:rPr>
              <a:t>Input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DNA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975299" y="1523601"/>
            <a:ext cx="15776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latin typeface="Consolas" charset="0"/>
                <a:ea typeface="Consolas" charset="0"/>
                <a:cs typeface="Consolas" charset="0"/>
              </a:rPr>
              <a:t>Output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1-2 TB data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0" r="33004"/>
          <a:stretch/>
        </p:blipFill>
        <p:spPr>
          <a:xfrm>
            <a:off x="583370" y="2729922"/>
            <a:ext cx="984026" cy="216080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39748" y="6673334"/>
            <a:ext cx="6104252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lang="en-US" sz="12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rom Illumina</a:t>
            </a:r>
            <a:endParaRPr lang="en-US" sz="12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4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921592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Resequencing the Human </a:t>
            </a:r>
            <a:r>
              <a:rPr lang="en-US" b="1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Genome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File and database formats</a:t>
            </a:r>
            <a:endParaRPr lang="en-US" spc="3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b="1" spc="3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" y="596737"/>
            <a:ext cx="2953520" cy="20449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7469" y="2867279"/>
            <a:ext cx="1451038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image file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39748" y="6673334"/>
            <a:ext cx="6104252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lang="en-US" sz="12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rom Illumina</a:t>
            </a:r>
            <a:endParaRPr lang="en-US" sz="12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4150" y="4300635"/>
            <a:ext cx="1577676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fastq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file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00787" y="5733992"/>
            <a:ext cx="1324402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sam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file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2"/>
            <a:endCxn id="10" idx="0"/>
          </p:cNvCxnSpPr>
          <p:nvPr/>
        </p:nvCxnSpPr>
        <p:spPr>
          <a:xfrm>
            <a:off x="1562988" y="3236611"/>
            <a:ext cx="0" cy="1064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2"/>
            <a:endCxn id="11" idx="0"/>
          </p:cNvCxnSpPr>
          <p:nvPr/>
        </p:nvCxnSpPr>
        <p:spPr>
          <a:xfrm>
            <a:off x="1562988" y="4669967"/>
            <a:ext cx="0" cy="1064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351825" y="2867279"/>
            <a:ext cx="5819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raw intensities from instrument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351825" y="4300635"/>
            <a:ext cx="5819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DNA sequences with quality score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351824" y="5733991"/>
            <a:ext cx="5819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DNA sequences with reference coordinates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64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921592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Resequencing the Human </a:t>
            </a:r>
            <a:r>
              <a:rPr lang="en-US" b="1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Genome</a:t>
            </a:r>
          </a:p>
          <a:p>
            <a:r>
              <a:rPr lang="en-US" spc="3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equence quality scoring</a:t>
            </a:r>
            <a:endParaRPr lang="en-US" spc="3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16" t="24403" b="13492"/>
          <a:stretch/>
        </p:blipFill>
        <p:spPr>
          <a:xfrm>
            <a:off x="-116379" y="1201744"/>
            <a:ext cx="2452256" cy="55814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826330" y="1118617"/>
            <a:ext cx="3724099" cy="533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s-IS" sz="2400" u="sng" dirty="0" smtClean="0">
                <a:latin typeface="Consolas" charset="0"/>
                <a:ea typeface="Consolas" charset="0"/>
                <a:cs typeface="Consolas" charset="0"/>
              </a:rPr>
              <a:t>Quality score</a:t>
            </a:r>
            <a:r>
              <a:rPr lang="is-I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is-IS" sz="2400" dirty="0" smtClean="0">
                <a:latin typeface="Consolas" charset="0"/>
                <a:ea typeface="Consolas" charset="0"/>
                <a:cs typeface="Consolas" charset="0"/>
              </a:rPr>
              <a:t>0.00063		</a:t>
            </a:r>
          </a:p>
          <a:p>
            <a:pPr>
              <a:lnSpc>
                <a:spcPct val="280000"/>
              </a:lnSpc>
            </a:pPr>
            <a:r>
              <a:rPr lang="is-IS" sz="2400" dirty="0" smtClean="0">
                <a:latin typeface="Consolas" charset="0"/>
                <a:ea typeface="Consolas" charset="0"/>
                <a:cs typeface="Consolas" charset="0"/>
              </a:rPr>
              <a:t>0.00020		</a:t>
            </a:r>
          </a:p>
          <a:p>
            <a:pPr>
              <a:lnSpc>
                <a:spcPct val="280000"/>
              </a:lnSpc>
            </a:pPr>
            <a:r>
              <a:rPr lang="is-IS" sz="2400" dirty="0" smtClean="0">
                <a:latin typeface="Consolas" charset="0"/>
                <a:ea typeface="Consolas" charset="0"/>
                <a:cs typeface="Consolas" charset="0"/>
              </a:rPr>
              <a:t>0.063		</a:t>
            </a:r>
          </a:p>
          <a:p>
            <a:pPr>
              <a:lnSpc>
                <a:spcPct val="280000"/>
              </a:lnSpc>
            </a:pPr>
            <a:r>
              <a:rPr lang="is-IS" sz="2400" dirty="0" smtClean="0">
                <a:latin typeface="Consolas" charset="0"/>
                <a:ea typeface="Consolas" charset="0"/>
                <a:cs typeface="Consolas" charset="0"/>
              </a:rPr>
              <a:t>7.94e-05		</a:t>
            </a:r>
          </a:p>
          <a:p>
            <a:pPr>
              <a:lnSpc>
                <a:spcPct val="280000"/>
              </a:lnSpc>
            </a:pPr>
            <a:r>
              <a:rPr lang="is-IS" sz="2400" dirty="0" smtClean="0">
                <a:latin typeface="Consolas" charset="0"/>
                <a:ea typeface="Consolas" charset="0"/>
                <a:cs typeface="Consolas" charset="0"/>
              </a:rPr>
              <a:t>8.14e-05	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36329" y="1118617"/>
            <a:ext cx="6076603" cy="533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s-IS" sz="2400" u="sng" dirty="0" smtClean="0">
                <a:latin typeface="Consolas" charset="0"/>
                <a:ea typeface="Consolas" charset="0"/>
                <a:cs typeface="Consolas" charset="0"/>
              </a:rPr>
              <a:t>Compressed</a:t>
            </a:r>
          </a:p>
          <a:p>
            <a:pPr>
              <a:lnSpc>
                <a:spcPct val="150000"/>
              </a:lnSpc>
            </a:pPr>
            <a:r>
              <a:rPr lang="is-IS" sz="2400" b="1" dirty="0" smtClean="0">
                <a:latin typeface="Consolas" charset="0"/>
                <a:ea typeface="Consolas" charset="0"/>
                <a:cs typeface="Consolas" charset="0"/>
              </a:rPr>
              <a:t>32</a:t>
            </a:r>
            <a:r>
              <a:rPr lang="is-IS" sz="2400" dirty="0" smtClean="0">
                <a:latin typeface="Consolas" charset="0"/>
                <a:ea typeface="Consolas" charset="0"/>
                <a:cs typeface="Consolas" charset="0"/>
              </a:rPr>
              <a:t>	A</a:t>
            </a:r>
          </a:p>
          <a:p>
            <a:pPr>
              <a:lnSpc>
                <a:spcPct val="280000"/>
              </a:lnSpc>
            </a:pPr>
            <a:r>
              <a:rPr lang="is-IS" sz="2400" b="1" dirty="0" smtClean="0">
                <a:latin typeface="Consolas" charset="0"/>
                <a:ea typeface="Consolas" charset="0"/>
                <a:cs typeface="Consolas" charset="0"/>
              </a:rPr>
              <a:t>37</a:t>
            </a:r>
            <a:r>
              <a:rPr lang="is-IS" sz="2400" dirty="0" smtClean="0">
                <a:latin typeface="Consolas" charset="0"/>
                <a:ea typeface="Consolas" charset="0"/>
                <a:cs typeface="Consolas" charset="0"/>
              </a:rPr>
              <a:t>	F</a:t>
            </a:r>
          </a:p>
          <a:p>
            <a:pPr>
              <a:lnSpc>
                <a:spcPct val="280000"/>
              </a:lnSpc>
            </a:pPr>
            <a:r>
              <a:rPr lang="is-IS" sz="2400" b="1" dirty="0" smtClean="0">
                <a:latin typeface="Consolas" charset="0"/>
                <a:ea typeface="Consolas" charset="0"/>
                <a:cs typeface="Consolas" charset="0"/>
              </a:rPr>
              <a:t>12</a:t>
            </a:r>
            <a:r>
              <a:rPr lang="is-IS" sz="2400" dirty="0" smtClean="0">
                <a:latin typeface="Consolas" charset="0"/>
                <a:ea typeface="Consolas" charset="0"/>
                <a:cs typeface="Consolas" charset="0"/>
              </a:rPr>
              <a:t>	-</a:t>
            </a:r>
          </a:p>
          <a:p>
            <a:pPr>
              <a:lnSpc>
                <a:spcPct val="280000"/>
              </a:lnSpc>
            </a:pPr>
            <a:r>
              <a:rPr lang="is-IS" sz="2400" b="1" dirty="0" smtClean="0">
                <a:latin typeface="Consolas" charset="0"/>
                <a:ea typeface="Consolas" charset="0"/>
                <a:cs typeface="Consolas" charset="0"/>
              </a:rPr>
              <a:t>41</a:t>
            </a:r>
            <a:r>
              <a:rPr lang="is-IS" sz="2400" dirty="0" smtClean="0">
                <a:latin typeface="Consolas" charset="0"/>
                <a:ea typeface="Consolas" charset="0"/>
                <a:cs typeface="Consolas" charset="0"/>
              </a:rPr>
              <a:t>	J</a:t>
            </a:r>
          </a:p>
          <a:p>
            <a:pPr>
              <a:lnSpc>
                <a:spcPct val="280000"/>
              </a:lnSpc>
            </a:pPr>
            <a:r>
              <a:rPr lang="is-IS" sz="2400" b="1" dirty="0" smtClean="0">
                <a:latin typeface="Consolas" charset="0"/>
                <a:ea typeface="Consolas" charset="0"/>
                <a:cs typeface="Consolas" charset="0"/>
              </a:rPr>
              <a:t>41</a:t>
            </a:r>
            <a:r>
              <a:rPr lang="is-IS" sz="2400" dirty="0" smtClean="0">
                <a:latin typeface="Consolas" charset="0"/>
                <a:ea typeface="Consolas" charset="0"/>
                <a:cs typeface="Consolas" charset="0"/>
              </a:rPr>
              <a:t>	J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00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921592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Resequencing the Human </a:t>
            </a:r>
            <a:r>
              <a:rPr lang="en-US" b="1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Genome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pc="300" dirty="0" err="1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fastq</a:t>
            </a:r>
            <a:r>
              <a:rPr lang="en-US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format</a:t>
            </a:r>
            <a:endParaRPr lang="en-US" spc="3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" y="1569360"/>
            <a:ext cx="992539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b="1" dirty="0" err="1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zcat</a:t>
            </a:r>
            <a:r>
              <a:rPr lang="en-US" b="1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example_R1_001.fastq.gz </a:t>
            </a:r>
            <a:r>
              <a:rPr lang="en-US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| head -n 12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@K00272:33:H7HKNBBXX:4:1101:0:15623 1:N:0:TTAGGCGA+TCGCCTAA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NCACAGTGGGATACGTTAGAGGGTCANAAAGTTNGAGGGTTACAACCGGCATTNAAAAATNCCAGCGTG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AAFFJJJJFFJFJJJJJJJJJJFJJ#JJJJJJ#JJJJJJJJJJJJJJJJJJJ#JJJJJJ#JJJJJJJJ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@K00272:33:H7HKNBBXX:4:1101:0:15624 1:N:0:TTAGGCGA+TCGCCTAA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NTCATGATGTCTGCCTTTAAATGCTTNTCTTGTNGGCCAAGAATTACAGCTTGNTTCAAGNATTCAGCCT</a:t>
            </a:r>
            <a:endParaRPr lang="en-US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+</a:t>
            </a:r>
          </a:p>
          <a:p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AAF-JJJJJJJJJJJJJJJJJJJJJ#JJJJJJ#JJJJJJJJJJJJJJJJJJJ#JJJJJJ#JJJJJJJJJ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@K00272:33:H7HKNBBXX:4:1101:0:15625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1:N:0:TTAGGCGA+TCGCCTAA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NGAGGAAGTGTTTCTACCTCCTGTACNCAGAGTNGAGTCTGTTCGCCATCGGCNCCGCTCNGCACCAGCA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AAFFFJJJJJJJJJJJJJJJJJJJJ#JJJJJJ#JJJJJJJJJJJJJJJJJJF#JJJJJJ#FJJJJJJJJ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67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921592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Resequencing the Human </a:t>
            </a:r>
            <a:r>
              <a:rPr lang="en-US" b="1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Genome</a:t>
            </a:r>
          </a:p>
          <a:p>
            <a:r>
              <a:rPr lang="en-US" spc="3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sequence alignment</a:t>
            </a:r>
            <a:endParaRPr lang="en-US" spc="300" dirty="0" smtClean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406" b="66391"/>
          <a:stretch/>
        </p:blipFill>
        <p:spPr>
          <a:xfrm rot="5400000">
            <a:off x="1451315" y="463740"/>
            <a:ext cx="718307" cy="17723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" y="3337265"/>
            <a:ext cx="9215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300" dirty="0" smtClean="0">
                <a:solidFill>
                  <a:srgbClr val="2276BC"/>
                </a:solidFill>
                <a:latin typeface="Consolas" charset="0"/>
                <a:ea typeface="Consolas" charset="0"/>
                <a:cs typeface="Consolas" charset="0"/>
              </a:rPr>
              <a:t>GTAGACG</a:t>
            </a:r>
            <a:r>
              <a:rPr lang="en-US" b="1" spc="300" dirty="0">
                <a:solidFill>
                  <a:srgbClr val="2276BC"/>
                </a:solidFill>
                <a:latin typeface="Consolas" charset="0"/>
                <a:ea typeface="Consolas" charset="0"/>
                <a:cs typeface="Consolas" charset="0"/>
              </a:rPr>
              <a:t>GGAAAAACAAAAGTAC</a:t>
            </a:r>
            <a:r>
              <a:rPr lang="en-US" b="1" spc="300" dirty="0" smtClean="0">
                <a:solidFill>
                  <a:srgbClr val="2276BC"/>
                </a:solidFill>
                <a:latin typeface="Consolas" charset="0"/>
                <a:ea typeface="Consolas" charset="0"/>
                <a:cs typeface="Consolas" charset="0"/>
              </a:rPr>
              <a:t>CACTGCTTTACCTGCTGTAAAAGACTCTGTAA</a:t>
            </a:r>
            <a:endParaRPr lang="en-US" b="1" dirty="0">
              <a:solidFill>
                <a:srgbClr val="2276BC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82880" y="1454727"/>
            <a:ext cx="2103121" cy="1882538"/>
          </a:xfrm>
          <a:prstGeom prst="straightConnector1">
            <a:avLst/>
          </a:prstGeom>
          <a:ln w="38100">
            <a:solidFill>
              <a:srgbClr val="2276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111433" y="1454727"/>
            <a:ext cx="6808123" cy="1882538"/>
          </a:xfrm>
          <a:prstGeom prst="straightConnector1">
            <a:avLst/>
          </a:prstGeom>
          <a:ln w="38100">
            <a:solidFill>
              <a:srgbClr val="2276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138800" y="3706597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3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GGAAAAACAAAAGTAC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77306" y="4075339"/>
            <a:ext cx="2661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3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TACCACTGCTTTACC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39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5083</TotalTime>
  <Words>264</Words>
  <Application>Microsoft Macintosh PowerPoint</Application>
  <PresentationFormat>On-screen Show (4:3)</PresentationFormat>
  <Paragraphs>107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jsmith@gritstone.onmicrosoft.com</dc:creator>
  <cp:lastModifiedBy>jsmith@gritstone.onmicrosoft.com</cp:lastModifiedBy>
  <cp:revision>60</cp:revision>
  <dcterms:created xsi:type="dcterms:W3CDTF">2016-10-21T17:30:46Z</dcterms:created>
  <dcterms:modified xsi:type="dcterms:W3CDTF">2016-10-25T21:07:48Z</dcterms:modified>
</cp:coreProperties>
</file>